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986" r:id="rId3"/>
    <p:sldId id="991" r:id="rId4"/>
    <p:sldId id="992" r:id="rId5"/>
    <p:sldId id="993" r:id="rId6"/>
    <p:sldId id="994" r:id="rId7"/>
    <p:sldId id="1011" r:id="rId8"/>
    <p:sldId id="1007" r:id="rId9"/>
    <p:sldId id="1008" r:id="rId10"/>
    <p:sldId id="1009" r:id="rId11"/>
    <p:sldId id="1010" r:id="rId12"/>
    <p:sldId id="995" r:id="rId13"/>
    <p:sldId id="996" r:id="rId14"/>
    <p:sldId id="997"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8  At Christmas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主题阅读提</a:t>
            </a:r>
            <a:r>
              <a:rPr lang="zh-CN" altLang="en-US" sz="4000" dirty="0" smtClean="0">
                <a:solidFill>
                  <a:prstClr val="black"/>
                </a:solidFill>
                <a:cs typeface="Times New Roman" panose="02020603050405020304" pitchFamily="18" charset="0"/>
              </a:rPr>
              <a:t>优（</a:t>
            </a:r>
            <a:r>
              <a:rPr lang="en-US" altLang="zh-CN" sz="4000" dirty="0" smtClean="0">
                <a:solidFill>
                  <a:prstClr val="black"/>
                </a:solidFill>
                <a:cs typeface="Times New Roman" panose="02020603050405020304" pitchFamily="18" charset="0"/>
              </a:rPr>
              <a:t>2</a:t>
            </a:r>
            <a:r>
              <a:rPr lang="zh-CN" altLang="en-US" sz="4000" dirty="0" smtClean="0">
                <a:solidFill>
                  <a:prstClr val="black"/>
                </a:solidFill>
                <a:cs typeface="Times New Roman" panose="02020603050405020304" pitchFamily="18" charset="0"/>
              </a:rPr>
              <a:t>）</a:t>
            </a:r>
            <a:r>
              <a:rPr lang="en-US" altLang="zh-CN" sz="4000" dirty="0" smtClean="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Reading</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making the pancake, you can eat it or take it to join in the Pancake Race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race, people run with a pancake in a pan. When you run, you need to throw the pancake and catch it in the pan three times. You don’t need a ticket, but you need to wear an apron and cover your head with a scarf.</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91882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most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well-known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pancake race is in Olney, England. Every year, you can see the interesting race on TV around England and on the Internet around the world. What about the pancake race in Olney this year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Tuesday, 27th February, all the housewives or young women</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 years old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Olney can join in the race. The winner of the race can take a trip to London and stay in a big hotel for three nights. If you are not from Olney, you can also come and watch the race.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738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62558" y="1298255"/>
            <a:ext cx="11584144" cy="3858937"/>
          </a:xfrm>
          <a:prstGeom prst="rect">
            <a:avLst/>
          </a:prstGeom>
        </p:spPr>
      </p:pic>
      <p:sp>
        <p:nvSpPr>
          <p:cNvPr id="2" name="内容占位符 1"/>
          <p:cNvSpPr>
            <a:spLocks noGrp="1"/>
          </p:cNvSpPr>
          <p:nvPr>
            <p:ph idx="1"/>
          </p:nvPr>
        </p:nvSpPr>
        <p:spPr>
          <a:xfrm>
            <a:off x="360854" y="1092031"/>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pancake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pænke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烙饼</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薄饼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习俗</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庆祝</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庆贺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澳大利亚</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澳洲</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ntri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race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赛跑</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竞争，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角逐</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摔</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apron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围裙</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cover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遮盖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覆盖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winner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优胜者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478582" y="1139893"/>
            <a:ext cx="1701855" cy="670965"/>
          </a:xfrm>
          <a:prstGeom prst="rect">
            <a:avLst/>
          </a:prstGeom>
        </p:spPr>
      </p:pic>
    </p:spTree>
    <p:extLst>
      <p:ext uri="{BB962C8B-B14F-4D97-AF65-F5344CB8AC3E}">
        <p14:creationId xmlns:p14="http://schemas.microsoft.com/office/powerpoint/2010/main" val="4131505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people like Pancake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race, people run with a ball in the pan.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in the race need to throw the pancake and catch it three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year, you can only see the interesting race on TV around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not from Olney, you cannot join in the race.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74012" y="148478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12" y="211560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12" y="2753138"/>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9256" y="404065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0049" y="532708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3824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根据短文内容，完成表格。</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326384774"/>
              </p:ext>
            </p:extLst>
          </p:nvPr>
        </p:nvGraphicFramePr>
        <p:xfrm>
          <a:off x="478582" y="1484784"/>
          <a:ext cx="11368120" cy="4876682"/>
        </p:xfrm>
        <a:graphic>
          <a:graphicData uri="http://schemas.openxmlformats.org/drawingml/2006/table">
            <a:tbl>
              <a:tblPr firstRow="1" firstCol="1" bandRow="1"/>
              <a:tblGrid>
                <a:gridCol w="1296144">
                  <a:extLst>
                    <a:ext uri="{9D8B030D-6E8A-4147-A177-3AD203B41FA5}">
                      <a16:colId xmlns:a16="http://schemas.microsoft.com/office/drawing/2014/main" val="905179919"/>
                    </a:ext>
                  </a:extLst>
                </a:gridCol>
                <a:gridCol w="10071976">
                  <a:extLst>
                    <a:ext uri="{9D8B030D-6E8A-4147-A177-3AD203B41FA5}">
                      <a16:colId xmlns:a16="http://schemas.microsoft.com/office/drawing/2014/main" val="3515880305"/>
                    </a:ext>
                  </a:extLst>
                </a:gridCol>
              </a:tblGrid>
              <a:tr h="335256">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Pancake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262924353"/>
                  </a:ext>
                </a:extLst>
              </a:tr>
              <a:tr h="528840">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Where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England, Australia and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3589398590"/>
                  </a:ext>
                </a:extLst>
              </a:tr>
              <a:tr h="670513">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or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3012589318"/>
                  </a:ext>
                </a:extLst>
              </a:tr>
              <a:tr h="502885">
                <a:tc rowSpan="4">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 a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2394782494"/>
                  </a:ext>
                </a:extLst>
              </a:tr>
              <a:tr h="335256">
                <a:tc vMerge="1">
                  <a:txBody>
                    <a:bodyPr/>
                    <a:lstStyle/>
                    <a:p>
                      <a:endParaRPr lang="zh-CN" altLang="en-US"/>
                    </a:p>
                  </a:txBody>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3016143845"/>
                  </a:ext>
                </a:extLst>
              </a:tr>
              <a:tr h="502885">
                <a:tc vMerge="1">
                  <a:txBody>
                    <a:bodyPr/>
                    <a:lstStyle/>
                    <a:p>
                      <a:endParaRPr lang="zh-CN" altLang="en-US"/>
                    </a:p>
                  </a:txBody>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 in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A6FF4C"/>
                      </a:solidFill>
                      <a:prstDash val="solid"/>
                      <a:round/>
                      <a:headEnd type="none" w="med" len="med"/>
                      <a:tailEnd type="none" w="med" len="med"/>
                    </a:lnB>
                  </a:tcPr>
                </a:tc>
                <a:extLst>
                  <a:ext uri="{0D108BD9-81ED-4DB2-BD59-A6C34878D82A}">
                    <a16:rowId xmlns:a16="http://schemas.microsoft.com/office/drawing/2014/main" val="2843671023"/>
                  </a:ext>
                </a:extLst>
              </a:tr>
              <a:tr h="1005769">
                <a:tc vMerge="1">
                  <a:txBody>
                    <a:bodyPr/>
                    <a:lstStyle/>
                    <a:p>
                      <a:endParaRPr lang="zh-CN" altLang="en-US"/>
                    </a:p>
                  </a:txBody>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Wear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cover head with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61" marR="17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A6FF4C"/>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7989240"/>
                  </a:ext>
                </a:extLst>
              </a:tr>
            </a:tbl>
          </a:graphicData>
        </a:graphic>
      </p:graphicFrame>
      <p:sp>
        <p:nvSpPr>
          <p:cNvPr id="3" name="文本框 2"/>
          <p:cNvSpPr txBox="1"/>
          <p:nvPr/>
        </p:nvSpPr>
        <p:spPr>
          <a:xfrm>
            <a:off x="5717914" y="2144482"/>
            <a:ext cx="6175025" cy="523220"/>
          </a:xfrm>
          <a:prstGeom prst="rect">
            <a:avLst/>
          </a:prstGeom>
          <a:noFill/>
        </p:spPr>
        <p:txBody>
          <a:bodyPr wrap="none" rtlCol="0">
            <a:spAutoFit/>
          </a:bodyPr>
          <a:lstStyle/>
          <a:p>
            <a:pPr algn="ctr"/>
            <a:r>
              <a:rPr lang="en-US" altLang="zh-CN" dirty="0"/>
              <a:t>many other English-speaking countries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2567062" y="2780928"/>
            <a:ext cx="1448538" cy="523220"/>
          </a:xfrm>
          <a:prstGeom prst="rect">
            <a:avLst/>
          </a:prstGeom>
          <a:noFill/>
        </p:spPr>
        <p:txBody>
          <a:bodyPr wrap="none" rtlCol="0">
            <a:spAutoFit/>
          </a:bodyPr>
          <a:lstStyle/>
          <a:p>
            <a:pPr algn="ctr"/>
            <a:r>
              <a:rPr lang="en-US" altLang="zh-CN" dirty="0"/>
              <a:t>Tuesday</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827940" y="2792553"/>
            <a:ext cx="1640194" cy="523220"/>
          </a:xfrm>
          <a:prstGeom prst="rect">
            <a:avLst/>
          </a:prstGeom>
          <a:noFill/>
        </p:spPr>
        <p:txBody>
          <a:bodyPr wrap="none" rtlCol="0">
            <a:spAutoFit/>
          </a:bodyPr>
          <a:lstStyle/>
          <a:p>
            <a:pPr algn="ctr"/>
            <a:r>
              <a:rPr lang="en-US" altLang="zh-CN" dirty="0"/>
              <a:t>February</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7097669" y="2852936"/>
            <a:ext cx="1213730" cy="523220"/>
          </a:xfrm>
          <a:prstGeom prst="rect">
            <a:avLst/>
          </a:prstGeom>
          <a:noFill/>
        </p:spPr>
        <p:txBody>
          <a:bodyPr wrap="none" rtlCol="0">
            <a:spAutoFit/>
          </a:bodyPr>
          <a:lstStyle/>
          <a:p>
            <a:pPr algn="ctr"/>
            <a:r>
              <a:rPr lang="en-US" altLang="zh-CN" dirty="0"/>
              <a:t>March</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3300996" y="3429000"/>
            <a:ext cx="1462260" cy="523220"/>
          </a:xfrm>
          <a:prstGeom prst="rect">
            <a:avLst/>
          </a:prstGeom>
          <a:noFill/>
        </p:spPr>
        <p:txBody>
          <a:bodyPr wrap="none" rtlCol="0">
            <a:spAutoFit/>
          </a:bodyPr>
          <a:lstStyle/>
          <a:p>
            <a:pPr algn="ctr"/>
            <a:r>
              <a:rPr lang="en-US" altLang="zh-CN" dirty="0"/>
              <a:t>pancake</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2695728" y="4077072"/>
            <a:ext cx="2031326" cy="523220"/>
          </a:xfrm>
          <a:prstGeom prst="rect">
            <a:avLst/>
          </a:prstGeom>
          <a:noFill/>
        </p:spPr>
        <p:txBody>
          <a:bodyPr wrap="none" rtlCol="0">
            <a:spAutoFit/>
          </a:bodyPr>
          <a:lstStyle/>
          <a:p>
            <a:pPr algn="ctr"/>
            <a:r>
              <a:rPr lang="en-US" altLang="zh-CN" dirty="0"/>
              <a:t>the pancake</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3206884" y="4777988"/>
            <a:ext cx="2896948" cy="523220"/>
          </a:xfrm>
          <a:prstGeom prst="rect">
            <a:avLst/>
          </a:prstGeom>
          <a:noFill/>
        </p:spPr>
        <p:txBody>
          <a:bodyPr wrap="none" rtlCol="0">
            <a:spAutoFit/>
          </a:bodyPr>
          <a:lstStyle/>
          <a:p>
            <a:pPr algn="ctr"/>
            <a:r>
              <a:rPr lang="en-US" altLang="zh-CN" dirty="0"/>
              <a:t>the Pancake Race</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2898509" y="5561450"/>
            <a:ext cx="1566391" cy="523220"/>
          </a:xfrm>
          <a:prstGeom prst="rect">
            <a:avLst/>
          </a:prstGeom>
          <a:noFill/>
        </p:spPr>
        <p:txBody>
          <a:bodyPr wrap="none" rtlCol="0">
            <a:spAutoFit/>
          </a:bodyPr>
          <a:lstStyle/>
          <a:p>
            <a:pPr algn="ctr"/>
            <a:r>
              <a:rPr lang="en-US" altLang="zh-CN" dirty="0"/>
              <a:t>an apron</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7895406" y="5604580"/>
            <a:ext cx="1210589" cy="523220"/>
          </a:xfrm>
          <a:prstGeom prst="rect">
            <a:avLst/>
          </a:prstGeom>
          <a:noFill/>
        </p:spPr>
        <p:txBody>
          <a:bodyPr wrap="none" rtlCol="0">
            <a:spAutoFit/>
          </a:bodyPr>
          <a:lstStyle/>
          <a:p>
            <a:pPr algn="ctr"/>
            <a:r>
              <a:rPr lang="en-US" altLang="zh-CN" dirty="0"/>
              <a:t>a scarf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5411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746120"/>
            <a:ext cx="11485848" cy="3892861"/>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is a Chinese festival. It comes after the Spring Festival.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weather is often cold. We can see a full moon in the sky. At the Lantern Festival, we can see many beautiful lanterns in the street too. Children also light some beautiful lanterns for fun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t101.jpg" descr="id:2147498126;FounderCES"/>
          <p:cNvPicPr/>
          <p:nvPr/>
        </p:nvPicPr>
        <p:blipFill>
          <a:blip r:embed="rId2"/>
          <a:stretch>
            <a:fillRect/>
          </a:stretch>
        </p:blipFill>
        <p:spPr>
          <a:xfrm>
            <a:off x="6671270" y="4077072"/>
            <a:ext cx="1944216" cy="1899998"/>
          </a:xfrm>
          <a:prstGeom prst="rect">
            <a:avLst/>
          </a:prstGeom>
        </p:spPr>
      </p:pic>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Watching the red lanterns is one of the main traditions. There are some different shapes and sizes of lanterns. In the evening, we watch the beautiful lanterns with our family. The streets and shops are bright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night. People also like guessing the riddles on the lanterns. The riddles are usually short, wise, and sometimes humorous. The answer to the riddle can be a Chinese character, a famous person’s name, or a place name.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5166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most important thing is to eat sweet dumplings with different tastes. In northern China, sweet dumplings are called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in southern China, they’re named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tangyuan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very delicious. Making sweet dumplings is like a game or an activity. They are usually done happily by a group of friends or family members.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has a nice day at this festival.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245370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62558" y="1340768"/>
            <a:ext cx="11584144" cy="3384376"/>
          </a:xfrm>
          <a:prstGeom prst="rect">
            <a:avLst/>
          </a:prstGeom>
        </p:spPr>
      </p:pic>
      <p:sp>
        <p:nvSpPr>
          <p:cNvPr id="2" name="内容占位符 1"/>
          <p:cNvSpPr>
            <a:spLocks noGrp="1"/>
          </p:cNvSpPr>
          <p:nvPr>
            <p:ph idx="1"/>
          </p:nvPr>
        </p:nvSpPr>
        <p:spPr>
          <a:xfrm>
            <a:off x="360854" y="1178168"/>
            <a:ext cx="11485848" cy="3242170"/>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lantern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lænt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灯笼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最重要的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shape /</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riddle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谜语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神秘事件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明智的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充满智慧的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humorous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hju</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幽默的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character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kær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northern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ðə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北方的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southern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ʌðə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南方的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78582" y="1182405"/>
            <a:ext cx="1701855" cy="670965"/>
          </a:xfrm>
          <a:prstGeom prst="rect">
            <a:avLst/>
          </a:prstGeom>
        </p:spPr>
      </p:pic>
    </p:spTree>
    <p:extLst>
      <p:ext uri="{BB962C8B-B14F-4D97-AF65-F5344CB8AC3E}">
        <p14:creationId xmlns:p14="http://schemas.microsoft.com/office/powerpoint/2010/main" val="3496895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is an English festival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see the round moon in the sky at the Lantern Festival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934084"/>
            <a:ext cx="957706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由短文第一段第一句可知，元宵节是中国的节日，故填</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50644" y="3151664"/>
            <a:ext cx="11521226"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由短文第二段第二句可知，元宵节可以看到满月，也就是圆月，故填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82638" y="145890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2672748"/>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1633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comes before the Spring Festival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evening, we watch the nice lanterns with our family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in Beijing call the sweet dumplings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tangyuan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0590" y="1438654"/>
            <a:ext cx="9649072"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由短文第一段第二句可知，元宵节是在春节之后，故填</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50590" y="2784337"/>
            <a:ext cx="1129611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由短文第二段第七句可知，在晚上，我们可以和家人看漂亮的灯笼，故填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538658" y="4636293"/>
            <a:ext cx="11651755"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由短文第三段第二句可知，在中国北方的人称</a:t>
            </a:r>
            <a:r>
              <a:rPr lang="en-US" altLang="zh-CN" dirty="0">
                <a:cs typeface="Times New Roman" panose="02020603050405020304" pitchFamily="18" charset="0"/>
              </a:rPr>
              <a:t>sweet dumplings</a:t>
            </a:r>
            <a:r>
              <a:rPr lang="zh-CN" altLang="zh-CN" dirty="0">
                <a:cs typeface="Times New Roman" panose="02020603050405020304" pitchFamily="18" charset="0"/>
              </a:rPr>
              <a:t>为</a:t>
            </a:r>
            <a:r>
              <a:rPr lang="en-US" altLang="zh-CN" dirty="0">
                <a:cs typeface="Times New Roman" panose="02020603050405020304" pitchFamily="18" charset="0"/>
              </a:rPr>
              <a:t>“</a:t>
            </a:r>
            <a:r>
              <a:rPr lang="zh-CN" altLang="zh-CN" dirty="0">
                <a:cs typeface="Times New Roman" panose="02020603050405020304" pitchFamily="18" charset="0"/>
              </a:rPr>
              <a:t>元宵</a:t>
            </a:r>
            <a:r>
              <a:rPr lang="en-US" altLang="zh-CN" dirty="0">
                <a:cs typeface="Times New Roman" panose="02020603050405020304" pitchFamily="18" charset="0"/>
              </a:rPr>
              <a:t>”</a:t>
            </a:r>
            <a:r>
              <a:rPr lang="zh-CN" altLang="zh-CN" dirty="0">
                <a:cs typeface="Times New Roman" panose="02020603050405020304" pitchFamily="18" charset="0"/>
              </a:rPr>
              <a:t>，在中国南方的人称之为</a:t>
            </a:r>
            <a:r>
              <a:rPr lang="en-US" altLang="zh-CN" dirty="0">
                <a:cs typeface="Times New Roman" panose="02020603050405020304" pitchFamily="18" charset="0"/>
              </a:rPr>
              <a:t>“</a:t>
            </a:r>
            <a:r>
              <a:rPr lang="zh-CN" altLang="zh-CN" dirty="0">
                <a:cs typeface="Times New Roman" panose="02020603050405020304" pitchFamily="18" charset="0"/>
              </a:rPr>
              <a:t>汤圆</a:t>
            </a:r>
            <a:r>
              <a:rPr lang="en-US" altLang="zh-CN" dirty="0">
                <a:cs typeface="Times New Roman" panose="02020603050405020304" pitchFamily="18" charset="0"/>
              </a:rPr>
              <a:t>”</a:t>
            </a:r>
            <a:r>
              <a:rPr lang="zh-CN" altLang="zh-CN" dirty="0">
                <a:cs typeface="Times New Roman" panose="02020603050405020304" pitchFamily="18" charset="0"/>
              </a:rPr>
              <a:t>，北京是中国北方的城市，故填</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1021675" y="83671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74012" y="227687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74012" y="403394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4952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灯谜。</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letter is an animal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___________________</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fruit is never found singly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___________________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has teeth but can not 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___________________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man cannot live in a house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___________________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letter is a vegetable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___________________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558702" y="908720"/>
            <a:ext cx="3422488" cy="488374"/>
          </a:xfrm>
          <a:prstGeom prst="rect">
            <a:avLst/>
          </a:prstGeom>
        </p:spPr>
      </p:pic>
      <p:sp>
        <p:nvSpPr>
          <p:cNvPr id="4" name="矩形 3"/>
          <p:cNvSpPr/>
          <p:nvPr/>
        </p:nvSpPr>
        <p:spPr>
          <a:xfrm>
            <a:off x="7175326" y="1556792"/>
            <a:ext cx="423514" cy="523220"/>
          </a:xfrm>
          <a:prstGeom prst="rect">
            <a:avLst/>
          </a:prstGeom>
        </p:spPr>
        <p:txBody>
          <a:bodyPr wrap="none">
            <a:spAutoFit/>
          </a:bodyPr>
          <a:lstStyle/>
          <a:p>
            <a:r>
              <a:rPr lang="en-US" altLang="zh-CN" dirty="0"/>
              <a:t>B</a:t>
            </a:r>
            <a:endParaRPr lang="zh-CN" altLang="en-US" dirty="0"/>
          </a:p>
        </p:txBody>
      </p:sp>
      <p:sp>
        <p:nvSpPr>
          <p:cNvPr id="5" name="文本框 4"/>
          <p:cNvSpPr txBox="1"/>
          <p:nvPr/>
        </p:nvSpPr>
        <p:spPr>
          <a:xfrm>
            <a:off x="7191539" y="2080012"/>
            <a:ext cx="881973" cy="523220"/>
          </a:xfrm>
          <a:prstGeom prst="rect">
            <a:avLst/>
          </a:prstGeom>
          <a:noFill/>
        </p:spPr>
        <p:txBody>
          <a:bodyPr wrap="none" rtlCol="0">
            <a:spAutoFit/>
          </a:bodyPr>
          <a:lstStyle/>
          <a:p>
            <a:pPr algn="ctr"/>
            <a:r>
              <a:rPr lang="en-US" altLang="zh-CN" dirty="0"/>
              <a:t>pear</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7193015" y="2780928"/>
            <a:ext cx="1023037" cy="523220"/>
          </a:xfrm>
          <a:prstGeom prst="rect">
            <a:avLst/>
          </a:prstGeom>
          <a:noFill/>
        </p:spPr>
        <p:txBody>
          <a:bodyPr wrap="none" rtlCol="0">
            <a:spAutoFit/>
          </a:bodyPr>
          <a:lstStyle/>
          <a:p>
            <a:pPr algn="ctr"/>
            <a:r>
              <a:rPr lang="en-US" altLang="zh-CN" dirty="0"/>
              <a:t>comb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7170866" y="3429000"/>
            <a:ext cx="1643399" cy="523220"/>
          </a:xfrm>
          <a:prstGeom prst="rect">
            <a:avLst/>
          </a:prstGeom>
          <a:noFill/>
        </p:spPr>
        <p:txBody>
          <a:bodyPr wrap="none" rtlCol="0">
            <a:spAutoFit/>
          </a:bodyPr>
          <a:lstStyle/>
          <a:p>
            <a:pPr algn="ctr"/>
            <a:r>
              <a:rPr lang="en-US" altLang="zh-CN" dirty="0"/>
              <a:t>snowman</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7214363" y="4077072"/>
            <a:ext cx="404278" cy="523220"/>
          </a:xfrm>
          <a:prstGeom prst="rect">
            <a:avLst/>
          </a:prstGeom>
          <a:noFill/>
        </p:spPr>
        <p:txBody>
          <a:bodyPr wrap="none" rtlCol="0">
            <a:spAutoFit/>
          </a:bodyPr>
          <a:lstStyle/>
          <a:p>
            <a:pPr algn="ctr"/>
            <a:r>
              <a:rPr lang="en-US" altLang="zh-CN" dirty="0"/>
              <a:t>P</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8245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Pancake Day is a traditional day. People celebrate it in England, Australia and many other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English-speaking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 It is always on Tuesday in February or March. On that day, people make pancakes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t59.jpg" descr="id:2147498154;FounderCES"/>
          <p:cNvPicPr/>
          <p:nvPr/>
        </p:nvPicPr>
        <p:blipFill>
          <a:blip r:embed="rId2"/>
          <a:stretch>
            <a:fillRect/>
          </a:stretch>
        </p:blipFill>
        <p:spPr>
          <a:xfrm>
            <a:off x="4583038" y="3429000"/>
            <a:ext cx="2811780" cy="2811780"/>
          </a:xfrm>
          <a:prstGeom prst="rect">
            <a:avLst/>
          </a:prstGeom>
        </p:spPr>
      </p:pic>
    </p:spTree>
    <p:extLst>
      <p:ext uri="{BB962C8B-B14F-4D97-AF65-F5344CB8AC3E}">
        <p14:creationId xmlns:p14="http://schemas.microsoft.com/office/powerpoint/2010/main" val="30439851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385</Words>
  <Application>Microsoft Office PowerPoint</Application>
  <PresentationFormat>自定义</PresentationFormat>
  <Paragraphs>92</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IPAPANNEW</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344</cp:revision>
  <dcterms:created xsi:type="dcterms:W3CDTF">2020-11-06T05:24:00Z</dcterms:created>
  <dcterms:modified xsi:type="dcterms:W3CDTF">2025-05-27T11:00:36Z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